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  <p:sldMasterId id="2147483716" r:id="rId2"/>
    <p:sldMasterId id="2147483728" r:id="rId3"/>
  </p:sldMasterIdLst>
  <p:notesMasterIdLst>
    <p:notesMasterId r:id="rId16"/>
  </p:notesMasterIdLst>
  <p:sldIdLst>
    <p:sldId id="257" r:id="rId4"/>
    <p:sldId id="258" r:id="rId5"/>
    <p:sldId id="259" r:id="rId6"/>
    <p:sldId id="433" r:id="rId7"/>
    <p:sldId id="476" r:id="rId8"/>
    <p:sldId id="410" r:id="rId9"/>
    <p:sldId id="444" r:id="rId10"/>
    <p:sldId id="427" r:id="rId11"/>
    <p:sldId id="472" r:id="rId12"/>
    <p:sldId id="473" r:id="rId13"/>
    <p:sldId id="475" r:id="rId14"/>
    <p:sldId id="46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>
      <p:cViewPr varScale="1">
        <p:scale>
          <a:sx n="90" d="100"/>
          <a:sy n="90" d="100"/>
        </p:scale>
        <p:origin x="4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A147C0-5BF3-4A1D-9053-729EADEEE8B7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0AA813-BFEE-426B-96CA-7D4F383CC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410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875CE7-294E-4BEC-B61B-D43859600FD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846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9E7DA10-472F-4C0C-87AC-65049FB7699C}" type="datetime1">
              <a:rPr lang="en-US" smtClean="0"/>
              <a:t>3/27/2020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028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CAAA6-2341-4B81-A0E9-512711EE5DEF}" type="datetime1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91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19920-F2AD-4C17-A6AB-D78B09D382C3}" type="datetime1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067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3E738-CFA6-4900-8FAE-E10F96B406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D746CF-A3CC-4FAC-AB7E-AD3CCF9451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CA24A0-B9EF-4BBC-A879-DF4D7C527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14D60-F5A2-4CB2-9706-397E6BDF89BE}" type="datetime1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1CAB1-2750-45A8-A7C0-467CF1AD4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767DB8-BEE4-431F-95C3-83926BF9B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61C4F-33F9-455B-A960-0372205ED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014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B10A6-D7B5-45BE-85CF-BBCFED073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E83818-C395-4F20-BC82-DF9F343B9E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00DEFE-8CE9-49BB-A121-B4A355C81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6024F-317F-45A8-B106-577CDF9E0AB9}" type="datetime1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F4A045-107D-40A3-9BC1-CCFBA3C9E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87117-3D0B-4935-8326-9D68D08F8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61C4F-33F9-455B-A960-0372205ED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62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6EE15-F578-4E1D-A2E1-169D30FF5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E24EBE-50F1-434C-AEEF-C8C0DE86C5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17FE4E-12CA-46F3-8E99-F3BC6C6F9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F083F-E7F7-4D8F-B34C-46B5152C2B4B}" type="datetime1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49FCD-06D9-4BE6-84A8-2F53F062C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B81FB-0374-41DE-8D5C-97BBAADC1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61C4F-33F9-455B-A960-0372205ED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1327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18040-FD0C-4C55-9178-F71AA801F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21A1D-1313-4792-B969-70645B5657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E2BD8C-E4E1-486D-8084-D21703A2A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36C709-1849-4778-AB26-EDFF7E99A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4B2F8-261F-428C-9EB6-5DAAF38119F8}" type="datetime1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A00AFB-59AA-4C21-892E-E14D6CA41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E389FD-5293-43D4-BD58-847A11158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61C4F-33F9-455B-A960-0372205ED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2817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BE66B-CBE3-48B0-9292-CDCC07A31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B6811F-739E-487F-AA7C-FA901EC607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5CE8E7-31BB-4773-A25F-76CC7FD90D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E7468D-5308-4CC0-A5E6-EEE07D6718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37DAF7-B897-4620-B92F-6321FBB62D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127709-49AA-4CA9-A625-C2C7C9780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7921A-662D-42E4-98CA-239E39B21973}" type="datetime1">
              <a:rPr lang="en-US" smtClean="0"/>
              <a:t>3/27/2020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52191C-50A8-43E8-81BB-F2802CC4C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69B111-62AB-4A8F-BE4A-B04B1CB78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61C4F-33F9-455B-A960-0372205ED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3814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2B2FA-2DD3-473D-A14E-2D8ADF86B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17ED6A-F57F-426C-8FE3-EDBFE52AD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19EF3-203F-484F-80FE-7A149BB37170}" type="datetime1">
              <a:rPr lang="en-US" smtClean="0"/>
              <a:t>3/27/2020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C97A19-AC4C-4DD4-A319-10CC3D10B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5FF45D-0B29-4B5A-B01D-A63DE29F5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61C4F-33F9-455B-A960-0372205ED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4169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5E5A89-C2C3-453B-9D0F-CA29D1183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89E08-40AA-4E2B-8070-FA364F8F8465}" type="datetime1">
              <a:rPr lang="en-US" smtClean="0"/>
              <a:t>3/27/2020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FC943A-4785-46DE-B19D-971A7C2B0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5C030F-C15F-4B1E-A542-360B5505C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61C4F-33F9-455B-A960-0372205ED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3996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D3BE5-4ADD-4EF7-B70A-5DED98203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F9ABA-2809-4B5A-B336-8CBB2EBE8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BAA3EC-8A0A-458E-A42E-84712D5E9B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658307-776C-4926-B126-053A829A4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9747C-67CF-420B-A8EE-16EF9D460B88}" type="datetime1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A6090-B017-417B-8585-05E7E9672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A844EB-356B-42F9-981A-7FE497344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61C4F-33F9-455B-A960-0372205ED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235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4CD3C-8AF3-42DE-BA29-F089889BE73D}" type="datetime1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8273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5236C-5357-42F0-B77B-0CA97BA47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8BBA4-080F-41D8-94B3-57A429F507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35F238-F0C9-46DC-B1C4-69A3498BFB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63A658-958E-4AF0-8A97-7CF987A81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A32E0-A5B9-4F1F-B408-0B3DC1989E57}" type="datetime1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E9F846-A1D1-4390-B0DE-97E99854A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CD76D8-EF76-41FD-8312-210C45723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61C4F-33F9-455B-A960-0372205ED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8639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B9A9F-AE2D-4CE1-8634-47618E666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59849B-346F-40F4-BF62-D70192BC6F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5AB1DF-2A3F-446D-89CC-CBDEE0E59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90430-0A89-4A52-8F0E-5A282CADD9E6}" type="datetime1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FF6CEF-9BF1-4E2F-BD46-9BC626A94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C810DA-9971-4FCA-B2F9-79D1EE9A4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61C4F-33F9-455B-A960-0372205ED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514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1929EC-358B-4EE7-B44C-3A5EF7034C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79014E-C6FE-416F-B8BB-F37014378A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3D6BF-28DB-4D3E-AD9E-442516EBB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A9EF-976D-4E9D-98B7-D7BDA8EF233C}" type="datetime1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34A4E1-9FAB-4D79-8931-BDB70722C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4D7ECF-1B97-4B2F-A227-9ECDDD850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61C4F-33F9-455B-A960-0372205ED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921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95958-2641-4A4A-A14B-B381C8A80247}" type="datetime1">
              <a:rPr lang="en-US" smtClean="0"/>
              <a:t>3/27/2020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PG Madhavan -   Copyright 2020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4453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218E4-9AFD-4DED-B119-5287C1BD61FB}" type="datetime1">
              <a:rPr lang="en-US" smtClean="0"/>
              <a:t>3/27/2020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PG Madhavan -   Copyright 2020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5002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B2D4E-4919-49E4-85EA-5BB9DBC53652}" type="datetime1">
              <a:rPr lang="en-US" smtClean="0"/>
              <a:t>3/27/2020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PG Madhavan -   Copyright 2020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6785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CF3A6-5F15-4CA6-AD18-6856C21601C0}" type="datetime1">
              <a:rPr lang="en-US" smtClean="0"/>
              <a:t>3/27/2020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PG Madhavan -   Copyright 2020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1502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6F4C8-D52F-49DF-8EEA-A2046EDDBEB5}" type="datetime1">
              <a:rPr lang="en-US" smtClean="0"/>
              <a:t>3/27/2020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PG Madhavan -   Copyright 2020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1826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60BC-FA3F-4716-8E30-18A26501B370}" type="datetime1">
              <a:rPr lang="en-US" smtClean="0"/>
              <a:t>3/27/2020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PG Madhavan -   Copyright 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9346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2C39F-9360-4B99-8FBA-8CD40261CA0E}" type="datetime1">
              <a:rPr lang="en-US" smtClean="0"/>
              <a:t>3/27/2020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PG Madhavan -   Copyright 2020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657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73E32C7-84F2-482B-AF6D-4B74FC1E0974}" type="datetime1">
              <a:rPr lang="en-US" smtClean="0"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591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9475F480-E96E-4A73-87E9-CA57B02C35A1}" type="datetime1">
              <a:rPr lang="en-US" smtClean="0"/>
              <a:t>3/27/2020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r>
              <a:rPr lang="en-US"/>
              <a:t>PG Madhavan -   Copyright 2020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7963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291CE-F664-4328-B126-B29F3122A4B5}" type="datetime1">
              <a:rPr lang="en-US" smtClean="0"/>
              <a:t>3/27/2020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PG Madhavan -   Copyright 2020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9875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D6CB3-0534-429B-B60D-A87C13BB4463}" type="datetime1">
              <a:rPr lang="en-US" smtClean="0"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PG Madhavan -   Copyright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9519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A4245-2221-4BAF-B44C-554CE1EC68E1}" type="datetime1">
              <a:rPr lang="en-US" smtClean="0"/>
              <a:t>3/27/2020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PG Madhavan -   Copyright 2020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087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431C1-1180-4019-97F0-18BEC838AAD4}" type="datetime1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563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084E8-2793-4800-B452-8E51484A3FF9}" type="datetime1">
              <a:rPr lang="en-US" smtClean="0"/>
              <a:t>3/27/2020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82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66524-665D-441C-8E10-EB29EA2EC671}" type="datetime1">
              <a:rPr lang="en-US" smtClean="0"/>
              <a:t>3/27/2020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15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6A382-C0D9-4A2D-968E-E5F4BBA1BA5E}" type="datetime1">
              <a:rPr lang="en-US" smtClean="0"/>
              <a:t>3/27/2020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550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962CA819-38CE-44FF-9459-6B06FA5E6E3D}" type="datetime1">
              <a:rPr lang="en-US" smtClean="0"/>
              <a:t>3/27/2020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619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CE080A2E-AEE5-4FEC-9EC5-FF2FB59D6D7D}" type="datetime1">
              <a:rPr lang="en-US" smtClean="0"/>
              <a:t>3/27/2020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2085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0270DED-76C4-47F5-BE8C-86BD4BE94E0F}" type="datetime1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115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09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1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6600" b="1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D45FA9-CDB4-4202-9EED-A7A71475D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A67CA1-95A8-4B6D-B671-BCEA19103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24842E-E025-4994-892F-3E1D078997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BFCCE-EB21-4AC2-BFD4-126DC2B009DF}" type="datetime1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D839EC-B163-4744-B2D8-7512C51865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95F1-8A67-4002-AD99-91AFDBDC8F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61C4F-33F9-455B-A960-0372205ED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565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586844-1B17-4C1B-998D-BA4731AF6762}" type="datetime1">
              <a:rPr lang="en-US" smtClean="0"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PG Madhavan -   Copyright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73910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helsinki.fi/u/ahyvarin/papers/JMLR06.pdf" TargetMode="External"/><Relationship Id="rId2" Type="http://schemas.openxmlformats.org/officeDocument/2006/relationships/hyperlink" Target="http://bayes.cs.ucla.edu/jp_home.html" TargetMode="Externa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www.linkedin.com/pulse/what-if-digital-twin-dr-pg-madhavan/" TargetMode="External"/><Relationship Id="rId5" Type="http://schemas.openxmlformats.org/officeDocument/2006/relationships/hyperlink" Target="https://www.sciencedirect.com/science/article/pii/S1053811917301568" TargetMode="External"/><Relationship Id="rId4" Type="http://schemas.openxmlformats.org/officeDocument/2006/relationships/hyperlink" Target="https://www.ijcai.org/proceedings/2018/0711.pdf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10" Type="http://schemas.openxmlformats.org/officeDocument/2006/relationships/image" Target="../media/image9.jpeg"/><Relationship Id="rId4" Type="http://schemas.microsoft.com/office/2007/relationships/hdphoto" Target="../media/hdphoto1.wdp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5.png"/><Relationship Id="rId7" Type="http://schemas.openxmlformats.org/officeDocument/2006/relationships/image" Target="../media/image19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5" Type="http://schemas.openxmlformats.org/officeDocument/2006/relationships/image" Target="../media/image17.emf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26500-1B31-4F50-AD1E-A1B6368E98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8B801C-9246-484A-997D-9B627AE388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F16155-7D17-497E-8B7E-CEA4A051BD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EB97EF-AE90-447D-9EC3-57B97C37939F}"/>
              </a:ext>
            </a:extLst>
          </p:cNvPr>
          <p:cNvSpPr txBox="1"/>
          <p:nvPr/>
        </p:nvSpPr>
        <p:spPr>
          <a:xfrm>
            <a:off x="6027814" y="886117"/>
            <a:ext cx="52837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Causal Digital Twin Factory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600EF-03FB-43FD-B6F1-ECED70868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77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F180E-805E-4F15-A54F-5A9A86E15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362263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CDT</a:t>
            </a:r>
            <a:r>
              <a:rPr lang="en-US" sz="2800" b="1" cap="none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Factory – </a:t>
            </a:r>
            <a:r>
              <a:rPr lang="en-US" sz="2800" b="1" i="1" cap="none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BRIEF Financials </a:t>
            </a:r>
            <a:r>
              <a:rPr lang="en-US" sz="2800" b="1" cap="none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. . .</a:t>
            </a:r>
            <a:endParaRPr lang="en-US" sz="28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612BC-9CD3-4839-B306-4C9ABCB01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223" y="1287448"/>
            <a:ext cx="11029615" cy="506890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Income:</a:t>
            </a:r>
          </a:p>
          <a:p>
            <a:pPr lvl="3"/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TBD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i="1" dirty="0">
                <a:latin typeface="Segoe UI" panose="020B0502040204020203" pitchFamily="34" charset="0"/>
                <a:cs typeface="Segoe UI" panose="020B0502040204020203" pitchFamily="34" charset="0"/>
              </a:rPr>
              <a:t>Recurring Revenue stream from service biz: </a:t>
            </a:r>
          </a:p>
          <a:p>
            <a:pPr lvl="2">
              <a:buFont typeface="+mj-lt"/>
              <a:buAutoNum type="arabicPeriod"/>
            </a:pPr>
            <a:r>
              <a:rPr lang="en-US" sz="1400" i="1" dirty="0">
                <a:latin typeface="Segoe UI" panose="020B0502040204020203" pitchFamily="34" charset="0"/>
                <a:cs typeface="Segoe UI" panose="020B0502040204020203" pitchFamily="34" charset="0"/>
              </a:rPr>
              <a:t>Machine Instantiation charge</a:t>
            </a:r>
          </a:p>
          <a:p>
            <a:pPr lvl="2">
              <a:buFont typeface="+mj-lt"/>
              <a:buAutoNum type="arabicPeriod"/>
            </a:pPr>
            <a:r>
              <a:rPr lang="en-US" sz="1400" i="1" dirty="0">
                <a:latin typeface="Segoe UI" panose="020B0502040204020203" pitchFamily="34" charset="0"/>
                <a:cs typeface="Segoe UI" panose="020B0502040204020203" pitchFamily="34" charset="0"/>
              </a:rPr>
              <a:t>Library storage charge</a:t>
            </a:r>
          </a:p>
          <a:p>
            <a:pPr lvl="2">
              <a:buFont typeface="+mj-lt"/>
              <a:buAutoNum type="arabicPeriod"/>
            </a:pPr>
            <a:r>
              <a:rPr lang="en-US" sz="1400" i="1" dirty="0">
                <a:latin typeface="Segoe UI" panose="020B0502040204020203" pitchFamily="34" charset="0"/>
                <a:cs typeface="Segoe UI" panose="020B0502040204020203" pitchFamily="34" charset="0"/>
              </a:rPr>
              <a:t>Performance service recommendations </a:t>
            </a:r>
          </a:p>
          <a:p>
            <a:pPr lvl="2">
              <a:buFont typeface="+mj-lt"/>
              <a:buAutoNum type="arabicPeriod"/>
            </a:pPr>
            <a:r>
              <a:rPr lang="en-US" sz="1400" i="1" dirty="0">
                <a:latin typeface="Segoe UI" panose="020B0502040204020203" pitchFamily="34" charset="0"/>
                <a:cs typeface="Segoe UI" panose="020B0502040204020203" pitchFamily="34" charset="0"/>
              </a:rPr>
              <a:t>ISVs’ SaaS revenue share for CDT Factory platform use</a:t>
            </a:r>
          </a:p>
          <a:p>
            <a:pPr marL="0" indent="0">
              <a:buNone/>
            </a:pPr>
            <a:endParaRPr lang="en-US" sz="1100" b="1" dirty="0">
              <a:solidFill>
                <a:srgbClr val="7030A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7030A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Expense - steady-state year: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Office &amp; equipment: $0.5MM per year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IT expenses: $1MM per year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Salaries + Incentives of Principals (3): $1MM per year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Staff headcount (15): $3MM per year</a:t>
            </a:r>
          </a:p>
          <a:p>
            <a:pPr marL="0" indent="0">
              <a:buNone/>
            </a:pPr>
            <a:endParaRPr lang="en-US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	</a:t>
            </a:r>
            <a:r>
              <a:rPr lang="en-US" sz="2400" b="1" dirty="0">
                <a:solidFill>
                  <a:srgbClr val="7030A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TOTAL = $5.5MM per year</a:t>
            </a:r>
            <a:endParaRPr lang="en-US" dirty="0">
              <a:solidFill>
                <a:srgbClr val="7030A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2662D8-F0BD-41A0-9F55-5861D9D28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10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FA6B2B-4B33-4C2B-B29C-A803B6A52BC0}"/>
              </a:ext>
            </a:extLst>
          </p:cNvPr>
          <p:cNvSpPr/>
          <p:nvPr/>
        </p:nvSpPr>
        <p:spPr>
          <a:xfrm>
            <a:off x="7884371" y="4225661"/>
            <a:ext cx="3003369" cy="1815882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PG provides What-If DT patent license (3-year free &amp; exclusive to CDT Factory)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After Year 3,  ASSIGN patent to CDT Factory for upfront fee (no royalties) OR patent term changes to </a:t>
            </a:r>
            <a:r>
              <a:rPr lang="en-US" sz="1400" i="1" dirty="0"/>
              <a:t>non-exclusive &amp; non-transferable</a:t>
            </a:r>
            <a:r>
              <a:rPr lang="en-US" sz="1400" dirty="0"/>
              <a:t> license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8D4BA4-5EFA-4C41-86BD-BBA80057CA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9090" y="456840"/>
            <a:ext cx="1517300" cy="134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97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1AD3D-5764-409D-99A5-0EED192CAFE0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8286123"/>
              </p:ext>
            </p:extLst>
          </p:nvPr>
        </p:nvGraphicFramePr>
        <p:xfrm>
          <a:off x="478631" y="1076765"/>
          <a:ext cx="11159187" cy="54445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424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9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45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45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291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291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7695">
                <a:tc gridSpan="6"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1800" b="1" dirty="0"/>
                        <a:t>INVESRE MODEL </a:t>
                      </a:r>
                      <a:r>
                        <a:rPr lang="en-US" sz="1800" b="0" dirty="0"/>
                        <a:t>Digital Twin: </a:t>
                      </a:r>
                      <a:r>
                        <a:rPr lang="en-US" sz="1800" b="0" i="1" dirty="0"/>
                        <a:t>From IoT field measurements, estimate </a:t>
                      </a:r>
                      <a:r>
                        <a:rPr lang="en-US" sz="1800" b="1" i="1" dirty="0"/>
                        <a:t>causal</a:t>
                      </a:r>
                      <a:r>
                        <a:rPr lang="en-US" sz="1800" b="0" i="1" dirty="0"/>
                        <a:t> relationship parameters inside machines</a:t>
                      </a:r>
                      <a:endParaRPr lang="en-US" sz="1800" b="1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0664267"/>
                  </a:ext>
                </a:extLst>
              </a:tr>
              <a:tr h="1915035">
                <a:tc rowSpan="3"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Problem:</a:t>
                      </a:r>
                    </a:p>
                    <a:p>
                      <a:pPr marL="228600" lvl="0" indent="-228600">
                        <a:buFont typeface="+mj-lt"/>
                        <a:buAutoNum type="arabicPeriod"/>
                      </a:pPr>
                      <a:r>
                        <a:rPr lang="en-US" sz="1400" dirty="0"/>
                        <a:t>Display DT cannot quantify causality.</a:t>
                      </a:r>
                    </a:p>
                    <a:p>
                      <a:pPr marL="228600" lvl="0" indent="-228600">
                        <a:buFont typeface="+mj-lt"/>
                        <a:buAutoNum type="arabicPeriod"/>
                      </a:pPr>
                      <a:r>
                        <a:rPr lang="en-US" sz="1400" dirty="0"/>
                        <a:t>Many machine manufacturers and no standards.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1400" dirty="0"/>
                        <a:t>Prescriptive analytics is NOT possible today.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en-US" sz="1400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n-US" sz="1400" b="1" dirty="0"/>
                        <a:t>Inverse Model DT (“IM-DT”) does not exist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endParaRPr lang="en-US" sz="1400" b="1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n-US" sz="1400" b="1" dirty="0"/>
                        <a:t>Leads to low ROI from IoT!</a:t>
                      </a:r>
                      <a:endParaRPr lang="en-US" sz="2000" b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Solution: 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INVERSE Model DT</a:t>
                      </a:r>
                    </a:p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IM-DT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)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400" dirty="0"/>
                        <a:t>Develop IM-DT for each machine TYPE.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400" dirty="0"/>
                        <a:t>IM-DT LEARNS parameters of each deployed machine (each serial #).</a:t>
                      </a:r>
                      <a:endParaRPr lang="en-US" sz="1400" baseline="0" dirty="0"/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400" baseline="0" dirty="0"/>
                        <a:t>IM-DT available for OEMs and Factory Operators in CDT Factory.</a:t>
                      </a:r>
                      <a:endParaRPr lang="en-US" sz="1400" dirty="0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Unique Value Proposition: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IM-DT unearths causality relations within the machine: </a:t>
                      </a:r>
                      <a:r>
                        <a:rPr kumimoji="0" lang="en-US" sz="14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Know what will cause what!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CDT Factory a 2-sided marketplace – 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DTs available before stds.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Instantiates each machine automatically.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Maintains DT library for lifetime.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Provide performance improvement service.</a:t>
                      </a: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Unfair Advantage: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IM-DT subsumes Display &amp; Simulation DTs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Incorporates ML and System Theory.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400" dirty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LEARNS system parameters.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sz="1400" dirty="0"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en-US" sz="1400" i="1" dirty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Wi-Din (a type of IM-DT) is </a:t>
                      </a:r>
                      <a:r>
                        <a:rPr lang="en-US" sz="1400" b="1" i="1" dirty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patented</a:t>
                      </a:r>
                      <a:r>
                        <a:rPr lang="en-US" sz="1400" b="0" i="1" dirty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Customer Segments: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US" sz="1400" b="0" u="sng" dirty="0">
                          <a:solidFill>
                            <a:schemeClr val="tx1"/>
                          </a:solidFill>
                        </a:rPr>
                        <a:t>Primary: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Major machinery manufacturers (ABB, . . .) &amp;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Factories (Paper plant, . . .)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en-US" sz="1400" u="sng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US" sz="1400" u="sng" dirty="0">
                          <a:solidFill>
                            <a:schemeClr val="tx1"/>
                          </a:solidFill>
                        </a:rPr>
                        <a:t>Secondary: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DTs for O&amp;G.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0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en-US" sz="1200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Channels: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2-sided marketplace.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Drive into ISO standards at the right time.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1157503"/>
                  </a:ext>
                </a:extLst>
              </a:tr>
              <a:tr h="7276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Cost Structure: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$5.5MM per year estimated in steady-state.</a:t>
                      </a:r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Channels: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Direct 2-sided exchange.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Drive into ISO standards at the right time.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7779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KEY Features: 2-sided Marketplace for OEMs and Operators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Eliminate business friction due to multiple OEM equipment in Factories.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Accelerate IoT ecosystem by “un-kinking” IoT growth curve.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i="0" dirty="0">
                          <a:solidFill>
                            <a:srgbClr val="7030A0"/>
                          </a:solidFill>
                          <a:latin typeface="+mn-lt"/>
                          <a:ea typeface="Times New Roman" panose="02020603050405020304" pitchFamily="18" charset="0"/>
                          <a:cs typeface="Segoe UI Semibold" panose="020B0702040204020203" pitchFamily="34" charset="0"/>
                        </a:rPr>
                        <a:t>Developer ecosystem for OEMs, IT Service companies and Startups to create Apps and Services</a:t>
                      </a:r>
                      <a:r>
                        <a:rPr lang="en-US" sz="1400" i="0" dirty="0">
                          <a:solidFill>
                            <a:srgbClr val="7030A0"/>
                          </a:solidFill>
                          <a:latin typeface="+mn-lt"/>
                          <a:ea typeface="Times New Roman" panose="02020603050405020304" pitchFamily="18" charset="0"/>
                        </a:rPr>
                        <a:t> using CDT Factory Platform.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Revenue streams: </a:t>
                      </a:r>
                      <a:r>
                        <a:rPr lang="en-US" sz="1400" dirty="0"/>
                        <a:t>One-time machine Instantiation charge.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400" i="1" dirty="0"/>
                        <a:t>Library storage charge (10 to 20 years).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400" i="1" dirty="0"/>
                        <a:t>Performance service recommendations (increases in out-years).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400" i="1" dirty="0"/>
                        <a:t>SaaS platform subscription revenue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7779">
                <a:tc gridSpan="6"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Sales Narrative: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  Achieve PRECISION manufacturing! </a:t>
                      </a:r>
                    </a:p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Prescriptive Analytics recommendations with gains and risks quantified: Factories (1) Reduce opex and increase throughput (2) Improve quality in-situ.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457200" y="585787"/>
            <a:ext cx="10515600" cy="51564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CAUSAL Digital Twin FACTORY </a:t>
            </a:r>
            <a:r>
              <a:rPr lang="en-US" sz="2400" i="1" dirty="0"/>
              <a:t>Business Model Canvas</a:t>
            </a: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1F6520-BAFB-4980-B250-B1E32600BF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209859"/>
            <a:ext cx="847283" cy="75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949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3EB44-04F6-4E48-BAAF-E7A9CE3EC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Causal analysis – </a:t>
            </a:r>
            <a:r>
              <a:rPr lang="en-US" cap="none" dirty="0"/>
              <a:t>intellectual antecedents . . 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4D493-3862-4F01-BC48-7DDB43DA9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112264"/>
            <a:ext cx="11029615" cy="3634486"/>
          </a:xfrm>
        </p:spPr>
        <p:txBody>
          <a:bodyPr>
            <a:normAutofit/>
          </a:bodyPr>
          <a:lstStyle/>
          <a:p>
            <a:r>
              <a:rPr lang="en-US" dirty="0"/>
              <a:t>Judea Pearl, “</a:t>
            </a:r>
            <a:r>
              <a:rPr lang="en-US" dirty="0">
                <a:hlinkClick r:id="rId2"/>
              </a:rPr>
              <a:t>The logic of counterfactuals in causal inference</a:t>
            </a:r>
            <a:r>
              <a:rPr lang="en-US" dirty="0"/>
              <a:t>”,  </a:t>
            </a:r>
            <a:r>
              <a:rPr lang="en-US" i="1" dirty="0"/>
              <a:t>Journal of American Statistical Association</a:t>
            </a:r>
            <a:r>
              <a:rPr lang="en-US" dirty="0"/>
              <a:t>, Vol. 95, No. 450, (2000) 428--435.</a:t>
            </a:r>
          </a:p>
          <a:p>
            <a:r>
              <a:rPr lang="en-US" dirty="0"/>
              <a:t>Shohei Shimizu, et al., “</a:t>
            </a:r>
            <a:r>
              <a:rPr lang="en-US" dirty="0">
                <a:hlinkClick r:id="rId3"/>
              </a:rPr>
              <a:t>A Linear Non-Gaussian Acyclic Model for Causal Discovery</a:t>
            </a:r>
            <a:r>
              <a:rPr lang="en-US" dirty="0"/>
              <a:t>”, Journal of Machine Learning Research 7 (2006) 2003-2030.</a:t>
            </a:r>
          </a:p>
          <a:p>
            <a:r>
              <a:rPr lang="en-US" dirty="0"/>
              <a:t>Liu </a:t>
            </a:r>
            <a:r>
              <a:rPr lang="en-US" dirty="0" err="1"/>
              <a:t>Chunchen</a:t>
            </a:r>
            <a:r>
              <a:rPr lang="en-US" dirty="0"/>
              <a:t>, et al., “</a:t>
            </a:r>
            <a:r>
              <a:rPr lang="en-US" dirty="0">
                <a:hlinkClick r:id="rId4"/>
              </a:rPr>
              <a:t>Mixed Causal Structure Discovery with Application to Prescriptive Pricing</a:t>
            </a:r>
            <a:r>
              <a:rPr lang="en-US" dirty="0"/>
              <a:t>”, Proceedings of the Twenty-Seventh International Joint Conference on Artificial Intelligence (2018) 5126-5134.</a:t>
            </a:r>
          </a:p>
          <a:p>
            <a:pPr fontAlgn="ctr"/>
            <a:r>
              <a:rPr lang="en-US" dirty="0"/>
              <a:t>Karl </a:t>
            </a:r>
            <a:r>
              <a:rPr lang="en-US" dirty="0" err="1"/>
              <a:t>Friston</a:t>
            </a:r>
            <a:r>
              <a:rPr lang="en-US" dirty="0"/>
              <a:t>, et al., “</a:t>
            </a:r>
            <a:r>
              <a:rPr lang="en-US" dirty="0">
                <a:hlinkClick r:id="rId5"/>
              </a:rPr>
              <a:t>Dynamic causal modelling revisited</a:t>
            </a:r>
            <a:r>
              <a:rPr lang="en-US" dirty="0"/>
              <a:t>”, </a:t>
            </a:r>
            <a:r>
              <a:rPr lang="fr-FR" dirty="0" err="1"/>
              <a:t>NeuroImage</a:t>
            </a:r>
            <a:r>
              <a:rPr lang="fr-FR" dirty="0"/>
              <a:t>,  Volume 199,  (2019,) 730-744.</a:t>
            </a:r>
            <a:br>
              <a:rPr lang="fr-FR" dirty="0"/>
            </a:br>
            <a:endParaRPr lang="en-US" dirty="0"/>
          </a:p>
          <a:p>
            <a:r>
              <a:rPr lang="en-US" dirty="0"/>
              <a:t>PG Madhavan, “</a:t>
            </a:r>
            <a:r>
              <a:rPr lang="en-US" dirty="0">
                <a:hlinkClick r:id="rId6"/>
              </a:rPr>
              <a:t>What-If Digital Twin</a:t>
            </a:r>
            <a:r>
              <a:rPr lang="en-US" dirty="0"/>
              <a:t>”, LinkedIn article, (2019).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5B8E95-1F8A-4B4E-8B98-60A9ED533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PG Madhavan -   Copyright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9B0948-4504-4F14-BAC1-90D141027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1072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027BEC0-A7B4-411A-9A0C-80C3866DAB52}"/>
              </a:ext>
            </a:extLst>
          </p:cNvPr>
          <p:cNvSpPr txBox="1"/>
          <p:nvPr/>
        </p:nvSpPr>
        <p:spPr>
          <a:xfrm>
            <a:off x="827785" y="491412"/>
            <a:ext cx="61634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AI framework for IoT . . . Digital Twin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53B73A-61B9-4C27-A081-08F9FD9B2527}"/>
              </a:ext>
            </a:extLst>
          </p:cNvPr>
          <p:cNvSpPr txBox="1"/>
          <p:nvPr/>
        </p:nvSpPr>
        <p:spPr>
          <a:xfrm>
            <a:off x="2303932" y="1813449"/>
            <a:ext cx="157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Physical Twin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C6EB84-7D23-4991-8BDF-5DB6AA72F1A1}"/>
              </a:ext>
            </a:extLst>
          </p:cNvPr>
          <p:cNvSpPr txBox="1"/>
          <p:nvPr/>
        </p:nvSpPr>
        <p:spPr>
          <a:xfrm>
            <a:off x="7841170" y="1791121"/>
            <a:ext cx="1424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Digital Twin</a:t>
            </a:r>
          </a:p>
        </p:txBody>
      </p:sp>
      <p:pic>
        <p:nvPicPr>
          <p:cNvPr id="1026" name="Picture 2" descr="What is a digital twin and why it's important to IoT | Network World">
            <a:extLst>
              <a:ext uri="{FF2B5EF4-FFF2-40B4-BE49-F238E27FC236}">
                <a16:creationId xmlns:a16="http://schemas.microsoft.com/office/drawing/2014/main" id="{BD9D89D2-81FA-4F28-A2EB-6D04E54E3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176" y="1330212"/>
            <a:ext cx="1675097" cy="111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C Motor Repair | AC Motor Repair | K+S Services, Inc.">
            <a:extLst>
              <a:ext uri="{FF2B5EF4-FFF2-40B4-BE49-F238E27FC236}">
                <a16:creationId xmlns:a16="http://schemas.microsoft.com/office/drawing/2014/main" id="{8ED161BA-53D2-4796-8CA1-78C73299D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75" y="3015206"/>
            <a:ext cx="1558856" cy="1037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529211D4-7991-477D-AC2B-6DB9CA6B3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970" y="2707465"/>
            <a:ext cx="1866900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LEXIBLE MANUFACTURING SYSTEM(FMS) - Vskills Blog">
            <a:extLst>
              <a:ext uri="{FF2B5EF4-FFF2-40B4-BE49-F238E27FC236}">
                <a16:creationId xmlns:a16="http://schemas.microsoft.com/office/drawing/2014/main" id="{BA8871A9-65F3-4883-B581-DB426B1AB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75" y="4698631"/>
            <a:ext cx="2895600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ntro to dashboards for Power BI designers - Power BI | Microsoft Docs">
            <a:extLst>
              <a:ext uri="{FF2B5EF4-FFF2-40B4-BE49-F238E27FC236}">
                <a16:creationId xmlns:a16="http://schemas.microsoft.com/office/drawing/2014/main" id="{6E13AEE5-17C5-49E8-92F4-B4D21E03C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742" y="2790940"/>
            <a:ext cx="1675611" cy="1154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 $100 Billion Idea: GE Chairman Jeff Immelt talks to CNBC's Jim ...">
            <a:extLst>
              <a:ext uri="{FF2B5EF4-FFF2-40B4-BE49-F238E27FC236}">
                <a16:creationId xmlns:a16="http://schemas.microsoft.com/office/drawing/2014/main" id="{DDAD4DF1-D869-4428-9EA7-80DECD4E5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725" y="4447218"/>
            <a:ext cx="4092889" cy="229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Smart Buildings for the Smart City - Building Automation Coverage">
            <a:extLst>
              <a:ext uri="{FF2B5EF4-FFF2-40B4-BE49-F238E27FC236}">
                <a16:creationId xmlns:a16="http://schemas.microsoft.com/office/drawing/2014/main" id="{378327F8-D30E-45AC-B9A6-B17129F29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5589" y="3429000"/>
            <a:ext cx="2650298" cy="147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2F3943-F7BA-404D-9015-17D371760482}"/>
              </a:ext>
            </a:extLst>
          </p:cNvPr>
          <p:cNvSpPr txBox="1"/>
          <p:nvPr/>
        </p:nvSpPr>
        <p:spPr>
          <a:xfrm>
            <a:off x="9664996" y="2070020"/>
            <a:ext cx="208063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Home of -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Visualization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Machine Learning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Analytics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DEA5D-2F3A-4B61-BF14-0BFF128DB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61C4F-33F9-455B-A960-0372205ED0E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690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027BEC0-A7B4-411A-9A0C-80C3866DAB52}"/>
              </a:ext>
            </a:extLst>
          </p:cNvPr>
          <p:cNvSpPr txBox="1"/>
          <p:nvPr/>
        </p:nvSpPr>
        <p:spPr>
          <a:xfrm>
            <a:off x="827785" y="491412"/>
            <a:ext cx="2665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Many Twins . . 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DEA5D-2F3A-4B61-BF14-0BFF128DB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61C4F-33F9-455B-A960-0372205ED0E7}" type="slidenum">
              <a:rPr lang="en-US" smtClean="0"/>
              <a:t>3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728A2EC-8B6C-41D5-ADF8-88B89ADD3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668" y="1927353"/>
            <a:ext cx="5795963" cy="34739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BF659C8-6602-4D8C-8934-70E3B92B07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3019" y="1014632"/>
            <a:ext cx="4786313" cy="222141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D29F5B2-B72F-4BCF-9118-99A9B38DEB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7156" y="4413891"/>
            <a:ext cx="3382603" cy="127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99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0F962F-6A6D-42AB-BD45-FB7BE5EBF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4</a:t>
            </a:fld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BBE80E4-CF42-40D1-9A6A-83DD8CE60E87}"/>
              </a:ext>
            </a:extLst>
          </p:cNvPr>
          <p:cNvSpPr/>
          <p:nvPr/>
        </p:nvSpPr>
        <p:spPr>
          <a:xfrm>
            <a:off x="5246890" y="2006462"/>
            <a:ext cx="2357439" cy="89288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Adjust NPSS params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</a:rPr>
              <a:t>till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</a:rPr>
              <a:t>“measurements” match!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35B4072-83EB-4729-9701-5A452782F16D}"/>
              </a:ext>
            </a:extLst>
          </p:cNvPr>
          <p:cNvSpPr/>
          <p:nvPr/>
        </p:nvSpPr>
        <p:spPr>
          <a:xfrm>
            <a:off x="6949836" y="3005863"/>
            <a:ext cx="4288460" cy="340201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tx1"/>
                </a:solidFill>
              </a:rPr>
              <a:t>1000’s of parameters in NPSS!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tx1"/>
                </a:solidFill>
              </a:rPr>
              <a:t>MANUALLY tweaking them till Measurements match is INTRACTABLE!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7030A0"/>
                </a:solidFill>
              </a:rPr>
              <a:t>USE Machine Learning to do it!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b="1" dirty="0">
              <a:solidFill>
                <a:srgbClr val="7030A0"/>
              </a:solidFill>
            </a:endParaRPr>
          </a:p>
          <a:p>
            <a:pPr algn="ctr"/>
            <a:r>
              <a:rPr lang="en-US" sz="2400" b="1" dirty="0">
                <a:solidFill>
                  <a:srgbClr val="7030A0"/>
                </a:solidFill>
              </a:rPr>
              <a:t>“INVERSE Model” DT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6BFE3C-A10D-4DEC-B366-88252121F4DA}"/>
              </a:ext>
            </a:extLst>
          </p:cNvPr>
          <p:cNvSpPr txBox="1"/>
          <p:nvPr/>
        </p:nvSpPr>
        <p:spPr>
          <a:xfrm>
            <a:off x="827785" y="491412"/>
            <a:ext cx="5151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SIMULATION Digital Twin . . 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8935E54-FACC-4835-AD41-9375BD0333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638" y="1615223"/>
            <a:ext cx="4994123" cy="278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530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7DD2C5-E802-4E08-99C3-A7BA231F0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5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F2DF28-CF4C-4CB3-B4F3-6146ECE82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200" y="1447445"/>
            <a:ext cx="1751181" cy="212509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27E6542-8945-4102-9D45-FD7F89740090}"/>
              </a:ext>
            </a:extLst>
          </p:cNvPr>
          <p:cNvGrpSpPr/>
          <p:nvPr/>
        </p:nvGrpSpPr>
        <p:grpSpPr>
          <a:xfrm>
            <a:off x="4971567" y="1324103"/>
            <a:ext cx="1794268" cy="3017436"/>
            <a:chOff x="4301732" y="1276753"/>
            <a:chExt cx="1794268" cy="301743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7FD794E-F282-4BF5-9BDE-1570EDD195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05377" y="1276753"/>
              <a:ext cx="1190623" cy="42378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6D7A4D6-BDA9-4A0D-B317-8AEE8691AC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01732" y="3729550"/>
              <a:ext cx="1460891" cy="564639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1371622-CCCC-49E3-9832-EB975FE24032}"/>
              </a:ext>
            </a:extLst>
          </p:cNvPr>
          <p:cNvGrpSpPr/>
          <p:nvPr/>
        </p:nvGrpSpPr>
        <p:grpSpPr>
          <a:xfrm>
            <a:off x="6666614" y="4776053"/>
            <a:ext cx="4509332" cy="1179891"/>
            <a:chOff x="5501987" y="4776053"/>
            <a:chExt cx="5673959" cy="1558488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8C678325-64F3-4FC9-82A2-B1A50979ED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01987" y="4776053"/>
              <a:ext cx="4353454" cy="155848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7FA78EC-FA89-4327-8F7E-5ED4755230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40654" y="4834990"/>
              <a:ext cx="1235292" cy="844377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FC80DA9C-BA67-414C-9A72-D9DDEE007D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02412" y="902056"/>
            <a:ext cx="5808398" cy="369497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B06D35D-40C3-4557-B143-951A0C5B02E9}"/>
              </a:ext>
            </a:extLst>
          </p:cNvPr>
          <p:cNvSpPr txBox="1"/>
          <p:nvPr/>
        </p:nvSpPr>
        <p:spPr>
          <a:xfrm>
            <a:off x="827785" y="491412"/>
            <a:ext cx="36363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CAUSAL Digital Twin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3C4BE59-7680-4424-8FE0-A1C8F338D9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785" y="4536120"/>
            <a:ext cx="4645950" cy="174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83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C5DD2CA-24FB-4F44-8E98-4DAACA29E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1577" y="2414606"/>
            <a:ext cx="7613650" cy="3898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5BAF6C-231C-441D-890C-8CCEF3771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0661"/>
          </a:xfrm>
        </p:spPr>
        <p:txBody>
          <a:bodyPr>
            <a:normAutofit/>
          </a:bodyPr>
          <a:lstStyle/>
          <a:p>
            <a:r>
              <a:rPr lang="en-US" sz="2800" cap="none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The Problem . . . </a:t>
            </a:r>
            <a:r>
              <a:rPr lang="en-US" sz="2800" b="1" i="1" cap="none" dirty="0">
                <a:solidFill>
                  <a:srgbClr val="FF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KINK</a:t>
            </a:r>
            <a:r>
              <a:rPr lang="en-US" sz="2800" cap="none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in the IoT growth curve</a:t>
            </a:r>
            <a:endParaRPr lang="en-US" sz="4800" cap="small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88A1EA-42D2-4E13-80B0-6745564C8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6</a:t>
            </a:fld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7D9C5C4-7291-4F59-B9C9-6BF42993B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654" y="1528800"/>
            <a:ext cx="4791604" cy="19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87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BD3D9-147B-453C-9ED7-8C227FDF5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cap="none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CAUSAL Digital Twin FACTORY:  </a:t>
            </a:r>
            <a:r>
              <a:rPr lang="en-US" sz="2800" b="1" i="1" cap="none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2-sided Marketplace</a:t>
            </a:r>
            <a:br>
              <a:rPr lang="en-US" sz="2400" b="1" i="1" cap="none" dirty="0"/>
            </a:br>
            <a:endParaRPr lang="en-US" sz="2400" cap="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6C1AC4-2D45-48EE-B471-760A428BB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7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939BF63-DD58-4087-AECC-F60C3E4F3FAA}"/>
              </a:ext>
            </a:extLst>
          </p:cNvPr>
          <p:cNvGrpSpPr/>
          <p:nvPr/>
        </p:nvGrpSpPr>
        <p:grpSpPr>
          <a:xfrm>
            <a:off x="1257300" y="2069860"/>
            <a:ext cx="9436895" cy="4002183"/>
            <a:chOff x="1795674" y="1657350"/>
            <a:chExt cx="7909256" cy="4766564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030C2788-BBB8-47D1-97AA-E5634499D490}"/>
                </a:ext>
              </a:extLst>
            </p:cNvPr>
            <p:cNvSpPr/>
            <p:nvPr/>
          </p:nvSpPr>
          <p:spPr>
            <a:xfrm>
              <a:off x="4157663" y="1657350"/>
              <a:ext cx="3340739" cy="4766564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u="sng" dirty="0">
                  <a:solidFill>
                    <a:schemeClr val="tx1"/>
                  </a:solidFill>
                </a:rPr>
                <a:t>CDT Factory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(2-sided Marketplace)</a:t>
              </a: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tx1"/>
                  </a:solidFill>
                </a:rPr>
                <a:t>Store </a:t>
              </a:r>
              <a:r>
                <a:rPr lang="en-US" sz="1600" b="1" cap="small" dirty="0">
                  <a:solidFill>
                    <a:schemeClr val="tx1"/>
                  </a:solidFill>
                </a:rPr>
                <a:t>inverse model </a:t>
              </a:r>
              <a:r>
                <a:rPr lang="en-US" sz="1600" cap="small" dirty="0">
                  <a:solidFill>
                    <a:schemeClr val="tx1"/>
                  </a:solidFill>
                </a:rPr>
                <a:t>DT</a:t>
              </a:r>
              <a:r>
                <a:rPr lang="en-US" sz="1600" dirty="0">
                  <a:solidFill>
                    <a:schemeClr val="tx1"/>
                  </a:solidFill>
                </a:rPr>
                <a:t> (</a:t>
              </a:r>
              <a:r>
                <a:rPr lang="en-US" sz="1600" b="1" dirty="0">
                  <a:solidFill>
                    <a:schemeClr val="tx1"/>
                  </a:solidFill>
                </a:rPr>
                <a:t>IM-DT</a:t>
              </a:r>
              <a:r>
                <a:rPr lang="en-US" sz="1600" dirty="0">
                  <a:solidFill>
                    <a:schemeClr val="tx1"/>
                  </a:solidFill>
                </a:rPr>
                <a:t>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/>
                  </a:solidFill>
                </a:rPr>
                <a:t>Many machines &amp; models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/>
                  </a:solidFill>
                </a:rPr>
                <a:t>Develop new </a:t>
              </a:r>
              <a:r>
                <a:rPr lang="en-US" b="1" dirty="0">
                  <a:solidFill>
                    <a:schemeClr val="tx1"/>
                  </a:solidFill>
                </a:rPr>
                <a:t>IM-DTs</a:t>
              </a: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r>
                <a:rPr lang="en-US" b="1" dirty="0">
                  <a:solidFill>
                    <a:schemeClr val="tx1"/>
                  </a:solidFill>
                </a:rPr>
                <a:t>Service Offerings: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tx1"/>
                  </a:solidFill>
                </a:rPr>
                <a:t>Host </a:t>
              </a:r>
              <a:r>
                <a:rPr lang="en-US" sz="1600" b="1" dirty="0">
                  <a:solidFill>
                    <a:schemeClr val="tx1"/>
                  </a:solidFill>
                </a:rPr>
                <a:t>IM-DT </a:t>
              </a:r>
              <a:r>
                <a:rPr lang="en-US" sz="1600" dirty="0">
                  <a:solidFill>
                    <a:schemeClr val="tx1"/>
                  </a:solidFill>
                </a:rPr>
                <a:t>instances for OEMs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tx1"/>
                  </a:solidFill>
                </a:rPr>
                <a:t>“Blind” aggregation across OEMs for benchmarking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tx1"/>
                  </a:solidFill>
                </a:rPr>
                <a:t>Advisory for Opex reduction by </a:t>
              </a:r>
              <a:r>
                <a:rPr lang="en-US" sz="1600" b="1" dirty="0">
                  <a:solidFill>
                    <a:schemeClr val="tx1"/>
                  </a:solidFill>
                </a:rPr>
                <a:t>prescriptive</a:t>
              </a:r>
              <a:r>
                <a:rPr lang="en-US" sz="1600" dirty="0">
                  <a:solidFill>
                    <a:schemeClr val="tx1"/>
                  </a:solidFill>
                </a:rPr>
                <a:t> analytics</a:t>
              </a:r>
            </a:p>
          </p:txBody>
        </p:sp>
        <p:sp>
          <p:nvSpPr>
            <p:cNvPr id="7" name="Arrow: Right 6">
              <a:extLst>
                <a:ext uri="{FF2B5EF4-FFF2-40B4-BE49-F238E27FC236}">
                  <a16:creationId xmlns:a16="http://schemas.microsoft.com/office/drawing/2014/main" id="{A9407DE3-122B-4A3A-830E-6E205DF26E9F}"/>
                </a:ext>
              </a:extLst>
            </p:cNvPr>
            <p:cNvSpPr/>
            <p:nvPr/>
          </p:nvSpPr>
          <p:spPr>
            <a:xfrm>
              <a:off x="3336127" y="2528883"/>
              <a:ext cx="821531" cy="3178968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97052DB-06F5-4B2F-B805-F20DE20EED3E}"/>
                </a:ext>
              </a:extLst>
            </p:cNvPr>
            <p:cNvSpPr/>
            <p:nvPr/>
          </p:nvSpPr>
          <p:spPr>
            <a:xfrm>
              <a:off x="1795674" y="2078831"/>
              <a:ext cx="1869070" cy="375761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Manufacturing</a:t>
              </a:r>
            </a:p>
            <a:p>
              <a:pPr algn="ctr"/>
              <a:r>
                <a:rPr lang="en-US" dirty="0"/>
                <a:t>OEMs</a:t>
              </a:r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410B38CF-F72E-4635-AA8E-D007C07AD6BF}"/>
                </a:ext>
              </a:extLst>
            </p:cNvPr>
            <p:cNvSpPr/>
            <p:nvPr/>
          </p:nvSpPr>
          <p:spPr>
            <a:xfrm flipH="1">
              <a:off x="7410477" y="2545547"/>
              <a:ext cx="821531" cy="3178968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E797838-D6F1-46A5-B0AD-A21C73892FAF}"/>
                </a:ext>
              </a:extLst>
            </p:cNvPr>
            <p:cNvSpPr/>
            <p:nvPr/>
          </p:nvSpPr>
          <p:spPr>
            <a:xfrm>
              <a:off x="7867652" y="2078830"/>
              <a:ext cx="1837278" cy="3757614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Factory</a:t>
              </a:r>
            </a:p>
            <a:p>
              <a:pPr algn="ctr"/>
              <a:r>
                <a:rPr lang="en-US" dirty="0">
                  <a:solidFill>
                    <a:srgbClr val="0070C0"/>
                  </a:solidFill>
                </a:rPr>
                <a:t>OPERATORS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BF487795-6263-48A3-9316-6A9B9FB65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2200" y="354701"/>
            <a:ext cx="1517300" cy="134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701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E45B0-79AD-42D5-AD07-8F77580D4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89" y="312495"/>
            <a:ext cx="10515600" cy="596679"/>
          </a:xfrm>
        </p:spPr>
        <p:txBody>
          <a:bodyPr/>
          <a:lstStyle/>
          <a:p>
            <a:r>
              <a: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CDT </a:t>
            </a:r>
            <a:r>
              <a:rPr lang="en-US" sz="2800" cap="none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Factory VALUE PROPOSITION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FC3549-DD10-47F3-ADAA-55473F9FC9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3086" y="962793"/>
            <a:ext cx="5194769" cy="557784"/>
          </a:xfrm>
        </p:spPr>
        <p:txBody>
          <a:bodyPr/>
          <a:lstStyle/>
          <a:p>
            <a:r>
              <a:rPr lang="en-US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Machinery OEMs: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AE089F-17C2-4D94-AA1B-30499C5B96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89" y="1768613"/>
            <a:ext cx="5194766" cy="2934999"/>
          </a:xfrm>
        </p:spPr>
        <p:txBody>
          <a:bodyPr>
            <a:noAutofit/>
          </a:bodyPr>
          <a:lstStyle/>
          <a:p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Get access to patented “What-If” DT</a:t>
            </a:r>
          </a:p>
          <a:p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Focus on YOUR roadmap – CDT Factory will take the “bleeding edge” technology RISK</a:t>
            </a:r>
          </a:p>
          <a:p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Avoid/ minimize pre-standardization issues – CDT Factory maintains Display, Simulation &amp; What-If Digital Twin for machine </a:t>
            </a:r>
            <a:r>
              <a:rPr lang="en-US" sz="1600" i="1" dirty="0">
                <a:latin typeface="Segoe UI" panose="020B0502040204020203" pitchFamily="34" charset="0"/>
                <a:cs typeface="Segoe UI" panose="020B0502040204020203" pitchFamily="34" charset="0"/>
              </a:rPr>
              <a:t>types</a:t>
            </a:r>
          </a:p>
          <a:p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Avoid the hassle of  YOU instantiating each machine serial # on factory floor</a:t>
            </a:r>
          </a:p>
          <a:p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Help IoT ecosystem BYPASS the “Trough of Disillusionment!”</a:t>
            </a:r>
          </a:p>
          <a:p>
            <a:endParaRPr lang="en-US" sz="16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A33BEE-70E9-4CFF-AE30-26D614D18C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7932" y="967204"/>
            <a:ext cx="5194770" cy="553373"/>
          </a:xfrm>
        </p:spPr>
        <p:txBody>
          <a:bodyPr/>
          <a:lstStyle/>
          <a:p>
            <a:r>
              <a:rPr lang="en-US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Factory Operators: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1AE324-5852-4E4E-956C-D73B347B4F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7931" y="1768612"/>
            <a:ext cx="5194771" cy="2934999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Reduce opex and increase throughput. </a:t>
            </a:r>
          </a:p>
          <a:p>
            <a:r>
              <a:rPr lang="en-US" sz="1600" b="1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Prescriptive</a:t>
            </a:r>
            <a:r>
              <a:rPr lang="en-US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Analytics recommendations with gains and risks quantified. </a:t>
            </a:r>
          </a:p>
          <a:p>
            <a:r>
              <a:rPr lang="en-US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Improve quality in-situ.</a:t>
            </a:r>
          </a:p>
          <a:p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LONG-term (20 years?) of library storage of your machine DTs</a:t>
            </a:r>
            <a:endParaRPr lang="en-US" sz="1600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Achieve PRECISION manufacturing! </a:t>
            </a:r>
          </a:p>
          <a:p>
            <a:endParaRPr lang="en-US" sz="160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B47691D-AB1D-4B77-8582-86087C380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8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8C256F-F356-4224-A711-3894A23AC353}"/>
              </a:ext>
            </a:extLst>
          </p:cNvPr>
          <p:cNvSpPr/>
          <p:nvPr/>
        </p:nvSpPr>
        <p:spPr>
          <a:xfrm>
            <a:off x="8181317" y="5006008"/>
            <a:ext cx="3236281" cy="1384995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200" b="1" u="sng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CDT Factory Revenue Sources:</a:t>
            </a:r>
          </a:p>
          <a:p>
            <a:pPr marL="228600" lvl="0" indent="-228600">
              <a:buFont typeface="+mj-lt"/>
              <a:buAutoNum type="arabicPeriod"/>
              <a:defRPr/>
            </a:pP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One-time machine Instantiation charge.</a:t>
            </a:r>
          </a:p>
          <a:p>
            <a:pPr marL="228600" lvl="0" indent="-228600">
              <a:buFont typeface="+mj-lt"/>
              <a:buAutoNum type="arabicPeriod"/>
              <a:defRPr/>
            </a:pP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Library storage charge (10 to 20 years)</a:t>
            </a:r>
          </a:p>
          <a:p>
            <a:pPr marL="228600" lvl="0" indent="-228600">
              <a:buFont typeface="+mj-lt"/>
              <a:buAutoNum type="arabicPeriod"/>
              <a:defRPr/>
            </a:pP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Performance service recommendations (</a:t>
            </a:r>
            <a:r>
              <a:rPr lang="en-US" sz="1200" b="1" i="1" dirty="0">
                <a:latin typeface="Segoe UI" panose="020B0502040204020203" pitchFamily="34" charset="0"/>
                <a:cs typeface="Segoe UI" panose="020B0502040204020203" pitchFamily="34" charset="0"/>
              </a:rPr>
              <a:t>INCREASES in out-years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).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ISVs’ SaaS revenue share for CDT Factory platform use.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4331286-AEC9-4EF4-ADD6-342925A34877}"/>
              </a:ext>
            </a:extLst>
          </p:cNvPr>
          <p:cNvSpPr/>
          <p:nvPr/>
        </p:nvSpPr>
        <p:spPr>
          <a:xfrm>
            <a:off x="581190" y="1521566"/>
            <a:ext cx="5126665" cy="3235665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C723F32-D02C-43B9-BEC1-070D743BF761}"/>
              </a:ext>
            </a:extLst>
          </p:cNvPr>
          <p:cNvSpPr/>
          <p:nvPr/>
        </p:nvSpPr>
        <p:spPr>
          <a:xfrm>
            <a:off x="6352239" y="1528705"/>
            <a:ext cx="5126665" cy="323566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CC622D0-FE6C-4CBD-86B6-F171B2826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781" y="5024719"/>
            <a:ext cx="3604437" cy="15260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E308345-4430-4C72-8DF6-EF49317F1C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2046" y="405215"/>
            <a:ext cx="1049467" cy="93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97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19CFFD-A41C-49EE-AE0B-9834243F0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9</a:t>
            </a:fld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BD1C9A4-8E10-4AB7-A879-6F1EA2EFD665}"/>
              </a:ext>
            </a:extLst>
          </p:cNvPr>
          <p:cNvSpPr txBox="1">
            <a:spLocks/>
          </p:cNvSpPr>
          <p:nvPr/>
        </p:nvSpPr>
        <p:spPr>
          <a:xfrm>
            <a:off x="501466" y="355161"/>
            <a:ext cx="11029616" cy="98833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cap="none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CDT Factory </a:t>
            </a:r>
            <a:r>
              <a:rPr lang="en-US" b="1" cap="none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Business Stack</a:t>
            </a:r>
            <a:br>
              <a:rPr lang="en-US" cap="none" dirty="0"/>
            </a:br>
            <a:endParaRPr lang="en-US" cap="none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92BB434-01DC-465B-8E1A-38A7AFA2980A}"/>
              </a:ext>
            </a:extLst>
          </p:cNvPr>
          <p:cNvSpPr/>
          <p:nvPr/>
        </p:nvSpPr>
        <p:spPr>
          <a:xfrm>
            <a:off x="810155" y="1346920"/>
            <a:ext cx="5064919" cy="480131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</a:rPr>
              <a:t>OEMs place their Display &amp; Sim DTs on the Stack. </a:t>
            </a:r>
            <a:endParaRPr lang="en-US" i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3rd party DTs can also be placed.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</a:rPr>
              <a:t>OEMs engage to develop IM-DTs for their machinery categories. 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</a:rPr>
              <a:t>Develop IM-DTs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for OEMs &amp; Factories</a:t>
            </a:r>
          </a:p>
          <a:p>
            <a:pPr marL="342900" indent="-342900">
              <a:buFont typeface="+mj-lt"/>
              <a:buAutoNum type="arabicPeriod"/>
            </a:pPr>
            <a:endParaRPr lang="en-US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</a:rPr>
              <a:t>Instantiates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 each machine (serial #) &amp; store them long-term.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</a:rPr>
              <a:t>Provides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 a “what-if” analysis SaaS service for machine owners.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i="1" dirty="0"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OEMs, IT Service companies and Startups create Apps and Services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</a:rPr>
              <a:t> on the Stack for sale to Factories and other customers.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D135A7-3534-4802-BEE5-604094C058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7905" y="3663362"/>
            <a:ext cx="4632126" cy="26491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835632-035F-4A4E-86B0-E4C044CB6A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4625" y="988433"/>
            <a:ext cx="3571949" cy="23648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FBD0BC9-9044-4441-BB98-AA5B2CC274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6474" y="405215"/>
            <a:ext cx="975040" cy="86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2403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RegularSeed_2SEEDS">
      <a:dk1>
        <a:srgbClr val="000000"/>
      </a:dk1>
      <a:lt1>
        <a:srgbClr val="FFFFFF"/>
      </a:lt1>
      <a:dk2>
        <a:srgbClr val="243841"/>
      </a:dk2>
      <a:lt2>
        <a:srgbClr val="E2E7E8"/>
      </a:lt2>
      <a:accent1>
        <a:srgbClr val="B1523B"/>
      </a:accent1>
      <a:accent2>
        <a:srgbClr val="C34D67"/>
      </a:accent2>
      <a:accent3>
        <a:srgbClr val="C3954D"/>
      </a:accent3>
      <a:accent4>
        <a:srgbClr val="3BB1A4"/>
      </a:accent4>
      <a:accent5>
        <a:srgbClr val="4D9FC3"/>
      </a:accent5>
      <a:accent6>
        <a:srgbClr val="3E5FB3"/>
      </a:accent6>
      <a:hlink>
        <a:srgbClr val="368EA3"/>
      </a:hlink>
      <a:folHlink>
        <a:srgbClr val="7F7F7F"/>
      </a:folHlink>
    </a:clrScheme>
    <a:fontScheme name="Savon">
      <a:majorFont>
        <a:latin typeface="Edwardian Script ITC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emb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ividendVTI">
  <a:themeElements>
    <a:clrScheme name="">
      <a:dk1>
        <a:srgbClr val="000000"/>
      </a:dk1>
      <a:lt1>
        <a:srgbClr val="FFFFFF"/>
      </a:lt1>
      <a:dk2>
        <a:srgbClr val="413424"/>
      </a:dk2>
      <a:lt2>
        <a:srgbClr val="E2E8E6"/>
      </a:lt2>
      <a:accent1>
        <a:srgbClr val="E7295D"/>
      </a:accent1>
      <a:accent2>
        <a:srgbClr val="D53317"/>
      </a:accent2>
      <a:accent3>
        <a:srgbClr val="E59126"/>
      </a:accent3>
      <a:accent4>
        <a:srgbClr val="ABA813"/>
      </a:accent4>
      <a:accent5>
        <a:srgbClr val="7AB520"/>
      </a:accent5>
      <a:accent6>
        <a:srgbClr val="34BC14"/>
      </a:accent6>
      <a:hlink>
        <a:srgbClr val="319378"/>
      </a:hlink>
      <a:folHlink>
        <a:srgbClr val="7F7F7F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995</Words>
  <Application>Microsoft Office PowerPoint</Application>
  <PresentationFormat>Widescreen</PresentationFormat>
  <Paragraphs>159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7" baseType="lpstr">
      <vt:lpstr>Arial</vt:lpstr>
      <vt:lpstr>Bembo</vt:lpstr>
      <vt:lpstr>Calibri</vt:lpstr>
      <vt:lpstr>Calibri Light</vt:lpstr>
      <vt:lpstr>Courier New</vt:lpstr>
      <vt:lpstr>Edwardian Script ITC</vt:lpstr>
      <vt:lpstr>Garamond</vt:lpstr>
      <vt:lpstr>Gill Sans MT</vt:lpstr>
      <vt:lpstr>Segoe UI</vt:lpstr>
      <vt:lpstr>Segoe UI Semibold</vt:lpstr>
      <vt:lpstr>Wingdings</vt:lpstr>
      <vt:lpstr>Wingdings 2</vt:lpstr>
      <vt:lpstr>SavonVTI</vt:lpstr>
      <vt:lpstr>Office Theme</vt:lpstr>
      <vt:lpstr>DividendVTI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Problem . . . KINK in the IoT growth curve</vt:lpstr>
      <vt:lpstr>CAUSAL Digital Twin FACTORY:  2-sided Marketplace </vt:lpstr>
      <vt:lpstr>CDT Factory VALUE PROPOSITION</vt:lpstr>
      <vt:lpstr>PowerPoint Presentation</vt:lpstr>
      <vt:lpstr>CDT Factory – BRIEF Financials . . .</vt:lpstr>
      <vt:lpstr>PowerPoint Presentation</vt:lpstr>
      <vt:lpstr>Causal analysis – intellectual antecedents . . 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PG Madhavan</dc:creator>
  <cp:lastModifiedBy>PG Madhavan</cp:lastModifiedBy>
  <cp:revision>20</cp:revision>
  <dcterms:created xsi:type="dcterms:W3CDTF">2020-03-27T22:12:38Z</dcterms:created>
  <dcterms:modified xsi:type="dcterms:W3CDTF">2020-03-27T23:36:57Z</dcterms:modified>
</cp:coreProperties>
</file>